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Layouts/slideLayout10.xml" ContentType="application/vnd.openxmlformats-officedocument.presentationml.slideLayout+xml"/>
  <Override PartName="/ppt/theme/theme14.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 id="2147483681" r:id="rId12"/>
    <p:sldMasterId id="2147483682" r:id="rId13"/>
  </p:sldMasterIdLst>
  <p:notesMasterIdLst>
    <p:notesMasterId r:id="rId25"/>
  </p:notesMasterIdLst>
  <p:sldIdLst>
    <p:sldId id="256" r:id="rId14"/>
    <p:sldId id="257" r:id="rId15"/>
    <p:sldId id="258" r:id="rId16"/>
    <p:sldId id="259" r:id="rId17"/>
    <p:sldId id="261" r:id="rId18"/>
    <p:sldId id="263" r:id="rId19"/>
    <p:sldId id="260" r:id="rId20"/>
    <p:sldId id="272" r:id="rId21"/>
    <p:sldId id="271" r:id="rId22"/>
    <p:sldId id="262" r:id="rId23"/>
    <p:sldId id="270"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2" name="Google Shape;2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1">
              <a:spcBef>
                <a:spcPts val="520"/>
              </a:spcBef>
              <a:spcAft>
                <a:spcPts val="0"/>
              </a:spcAft>
              <a:buSzPts val="2470"/>
              <a:buNone/>
              <a:defRPr>
                <a:solidFill>
                  <a:schemeClr val="lt1"/>
                </a:solidFill>
              </a:defRPr>
            </a:lvl1pPr>
            <a:lvl2pPr lvl="1" algn="ctr" rtl="1">
              <a:spcBef>
                <a:spcPts val="360"/>
              </a:spcBef>
              <a:spcAft>
                <a:spcPts val="0"/>
              </a:spcAft>
              <a:buSzPts val="1530"/>
              <a:buNone/>
              <a:defRPr/>
            </a:lvl2pPr>
            <a:lvl3pPr lvl="2" algn="ctr" rtl="1">
              <a:spcBef>
                <a:spcPts val="360"/>
              </a:spcBef>
              <a:spcAft>
                <a:spcPts val="0"/>
              </a:spcAft>
              <a:buSzPts val="1260"/>
              <a:buNone/>
              <a:defRPr/>
            </a:lvl3pPr>
            <a:lvl4pPr lvl="3" algn="ctr" rtl="1">
              <a:spcBef>
                <a:spcPts val="360"/>
              </a:spcBef>
              <a:spcAft>
                <a:spcPts val="0"/>
              </a:spcAft>
              <a:buSzPts val="1170"/>
              <a:buNone/>
              <a:defRPr/>
            </a:lvl4pPr>
            <a:lvl5pPr lvl="4" algn="ctr" rtl="1">
              <a:spcBef>
                <a:spcPts val="360"/>
              </a:spcBef>
              <a:spcAft>
                <a:spcPts val="0"/>
              </a:spcAft>
              <a:buSzPts val="1170"/>
              <a:buNone/>
              <a:defRPr/>
            </a:lvl5pPr>
            <a:lvl6pPr lvl="5" algn="ctr" rtl="1">
              <a:spcBef>
                <a:spcPts val="360"/>
              </a:spcBef>
              <a:spcAft>
                <a:spcPts val="0"/>
              </a:spcAft>
              <a:buSzPts val="1440"/>
              <a:buNone/>
              <a:defRPr/>
            </a:lvl6pPr>
            <a:lvl7pPr lvl="6" algn="ctr" rtl="1">
              <a:spcBef>
                <a:spcPts val="360"/>
              </a:spcBef>
              <a:spcAft>
                <a:spcPts val="0"/>
              </a:spcAft>
              <a:buSzPts val="1440"/>
              <a:buNone/>
              <a:defRPr/>
            </a:lvl7pPr>
            <a:lvl8pPr lvl="7" algn="ctr" rtl="1">
              <a:spcBef>
                <a:spcPts val="360"/>
              </a:spcBef>
              <a:spcAft>
                <a:spcPts val="0"/>
              </a:spcAft>
              <a:buSzPts val="1800"/>
              <a:buNone/>
              <a:defRPr/>
            </a:lvl8pPr>
            <a:lvl9pPr lvl="8" algn="ctr" rtl="1">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1" name="Google Shape;91;p1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2" name="Google Shape;92;p1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3" name="Google Shape;93;p1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99" name="Google Shape;99;p1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11" name="Google Shape;111;p1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136"/>
        <p:cNvGrpSpPr/>
        <p:nvPr/>
      </p:nvGrpSpPr>
      <p:grpSpPr>
        <a:xfrm>
          <a:off x="0" y="0"/>
          <a:ext cx="0" cy="0"/>
          <a:chOff x="0" y="0"/>
          <a:chExt cx="0" cy="0"/>
        </a:xfrm>
      </p:grpSpPr>
      <p:sp>
        <p:nvSpPr>
          <p:cNvPr id="137" name="Google Shape;137;p19"/>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8" name="Google Shape;138;p19"/>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r" rtl="1">
              <a:spcBef>
                <a:spcPts val="440"/>
              </a:spcBef>
              <a:spcAft>
                <a:spcPts val="0"/>
              </a:spcAft>
              <a:buSzPts val="2090"/>
              <a:buNone/>
              <a:defRPr sz="2200">
                <a:solidFill>
                  <a:schemeClr val="lt1"/>
                </a:solidFill>
              </a:defRPr>
            </a:lvl1pPr>
            <a:lvl2pPr marL="914400" lvl="1" indent="-228600" algn="r" rtl="1">
              <a:spcBef>
                <a:spcPts val="360"/>
              </a:spcBef>
              <a:spcAft>
                <a:spcPts val="0"/>
              </a:spcAft>
              <a:buSzPts val="1530"/>
              <a:buNone/>
              <a:defRPr sz="1800">
                <a:solidFill>
                  <a:schemeClr val="lt1"/>
                </a:solidFill>
              </a:defRPr>
            </a:lvl2pPr>
            <a:lvl3pPr marL="1371600" lvl="2" indent="-228600" algn="r" rtl="1">
              <a:spcBef>
                <a:spcPts val="320"/>
              </a:spcBef>
              <a:spcAft>
                <a:spcPts val="0"/>
              </a:spcAft>
              <a:buSzPts val="1120"/>
              <a:buNone/>
              <a:defRPr sz="1600">
                <a:solidFill>
                  <a:schemeClr val="lt1"/>
                </a:solidFill>
              </a:defRPr>
            </a:lvl3pPr>
            <a:lvl4pPr marL="1828800" lvl="3" indent="-228600" algn="r" rtl="1">
              <a:spcBef>
                <a:spcPts val="280"/>
              </a:spcBef>
              <a:spcAft>
                <a:spcPts val="0"/>
              </a:spcAft>
              <a:buSzPts val="910"/>
              <a:buNone/>
              <a:defRPr sz="1400">
                <a:solidFill>
                  <a:schemeClr val="lt1"/>
                </a:solidFill>
              </a:defRPr>
            </a:lvl4pPr>
            <a:lvl5pPr marL="2286000" lvl="4" indent="-228600" algn="r" rtl="1">
              <a:spcBef>
                <a:spcPts val="280"/>
              </a:spcBef>
              <a:spcAft>
                <a:spcPts val="0"/>
              </a:spcAft>
              <a:buSzPts val="910"/>
              <a:buNone/>
              <a:defRPr sz="1400">
                <a:solidFill>
                  <a:schemeClr val="lt1"/>
                </a:solidFill>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39" name="Google Shape;139;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p2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6" name="Google Shape;156;p2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7" name="Google Shape;157;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5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3" name="Google Shape;173;p23"/>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4" name="Google Shape;174;p23"/>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5" name="Google Shape;175;p23"/>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6" name="Google Shape;176;p23"/>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7" name="Google Shape;177;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p2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207"/>
        <p:cNvGrpSpPr/>
        <p:nvPr/>
      </p:nvGrpSpPr>
      <p:grpSpPr>
        <a:xfrm>
          <a:off x="0" y="0"/>
          <a:ext cx="0" cy="0"/>
          <a:chOff x="0" y="0"/>
          <a:chExt cx="0" cy="0"/>
        </a:xfrm>
      </p:grpSpPr>
      <p:sp>
        <p:nvSpPr>
          <p:cNvPr id="208" name="Google Shape;208;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4" name="Google Shape;224;p29"/>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1">
              <a:spcBef>
                <a:spcPts val="280"/>
              </a:spcBef>
              <a:spcAft>
                <a:spcPts val="0"/>
              </a:spcAft>
              <a:buSzPts val="1330"/>
              <a:buNone/>
              <a:defRPr sz="1400"/>
            </a:lvl1pPr>
            <a:lvl2pPr marL="914400" lvl="1" indent="-228600" algn="l" rtl="1">
              <a:spcBef>
                <a:spcPts val="240"/>
              </a:spcBef>
              <a:spcAft>
                <a:spcPts val="0"/>
              </a:spcAft>
              <a:buSzPts val="1020"/>
              <a:buNone/>
              <a:defRPr sz="1200"/>
            </a:lvl2pPr>
            <a:lvl3pPr marL="1371600" lvl="2" indent="-228600" algn="l" rtl="1">
              <a:spcBef>
                <a:spcPts val="200"/>
              </a:spcBef>
              <a:spcAft>
                <a:spcPts val="0"/>
              </a:spcAft>
              <a:buSzPts val="700"/>
              <a:buNone/>
              <a:defRPr sz="1000"/>
            </a:lvl3pPr>
            <a:lvl4pPr marL="1828800" lvl="3" indent="-228600" algn="l" rtl="1">
              <a:spcBef>
                <a:spcPts val="180"/>
              </a:spcBef>
              <a:spcAft>
                <a:spcPts val="0"/>
              </a:spcAft>
              <a:buSzPts val="585"/>
              <a:buNone/>
              <a:defRPr sz="900"/>
            </a:lvl4pPr>
            <a:lvl5pPr marL="2286000" lvl="4" indent="-228600" algn="l" rtl="1">
              <a:spcBef>
                <a:spcPts val="180"/>
              </a:spcBef>
              <a:spcAft>
                <a:spcPts val="0"/>
              </a:spcAft>
              <a:buSzPts val="585"/>
              <a:buNone/>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5" name="Google Shape;225;p29"/>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r" rtl="1">
              <a:spcBef>
                <a:spcPts val="560"/>
              </a:spcBef>
              <a:spcAft>
                <a:spcPts val="0"/>
              </a:spcAft>
              <a:buSzPts val="2660"/>
              <a:buChar char="⚫"/>
              <a:defRPr sz="2800"/>
            </a:lvl1pPr>
            <a:lvl2pPr marL="914400" lvl="1" indent="-368935" algn="r" rtl="1">
              <a:spcBef>
                <a:spcPts val="520"/>
              </a:spcBef>
              <a:spcAft>
                <a:spcPts val="0"/>
              </a:spcAft>
              <a:buSzPts val="2210"/>
              <a:buChar char="⚫"/>
              <a:defRPr sz="2600"/>
            </a:lvl2pPr>
            <a:lvl3pPr marL="1371600" lvl="2" indent="-335280" algn="r" rtl="1">
              <a:spcBef>
                <a:spcPts val="480"/>
              </a:spcBef>
              <a:spcAft>
                <a:spcPts val="0"/>
              </a:spcAft>
              <a:buSzPts val="1680"/>
              <a:buChar char="⚫"/>
              <a:defRPr sz="2400"/>
            </a:lvl3pPr>
            <a:lvl4pPr marL="1828800" lvl="3" indent="-311150" algn="r" rtl="1">
              <a:spcBef>
                <a:spcPts val="400"/>
              </a:spcBef>
              <a:spcAft>
                <a:spcPts val="0"/>
              </a:spcAft>
              <a:buSzPts val="1300"/>
              <a:buChar char="⚫"/>
              <a:defRPr sz="20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6" name="Google Shape;226;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2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239"/>
        <p:cNvGrpSpPr/>
        <p:nvPr/>
      </p:nvGrpSpPr>
      <p:grpSpPr>
        <a:xfrm>
          <a:off x="0" y="0"/>
          <a:ext cx="0" cy="0"/>
          <a:chOff x="0" y="0"/>
          <a:chExt cx="0" cy="0"/>
        </a:xfrm>
      </p:grpSpPr>
      <p:sp>
        <p:nvSpPr>
          <p:cNvPr id="240" name="Google Shape;240;p31"/>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1">
              <a:spcBef>
                <a:spcPts val="0"/>
              </a:spcBef>
              <a:spcAft>
                <a:spcPts val="0"/>
              </a:spcAft>
              <a:buClr>
                <a:schemeClr val="dk2"/>
              </a:buClr>
              <a:buSzPts val="2000"/>
              <a:buFont typeface="Calibri"/>
              <a:buNone/>
              <a:defRPr sz="2000" b="1">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1" name="Google Shape;241;p31"/>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1">
              <a:spcBef>
                <a:spcPts val="250"/>
              </a:spcBef>
              <a:spcAft>
                <a:spcPts val="0"/>
              </a:spcAft>
              <a:buSzPts val="1235"/>
              <a:buFont typeface="Constantia"/>
              <a:buNone/>
              <a:defRPr sz="1300"/>
            </a:lvl1pPr>
            <a:lvl2pPr marL="914400" lvl="1" indent="-293369" algn="r" rtl="1">
              <a:spcBef>
                <a:spcPts val="240"/>
              </a:spcBef>
              <a:spcAft>
                <a:spcPts val="0"/>
              </a:spcAft>
              <a:buSzPts val="1020"/>
              <a:buChar char="⚫"/>
              <a:defRPr sz="1200"/>
            </a:lvl2pPr>
            <a:lvl3pPr marL="1371600" lvl="2" indent="-273050" algn="r" rtl="1">
              <a:spcBef>
                <a:spcPts val="200"/>
              </a:spcBef>
              <a:spcAft>
                <a:spcPts val="0"/>
              </a:spcAft>
              <a:buSzPts val="700"/>
              <a:buChar char="⚫"/>
              <a:defRPr sz="1000"/>
            </a:lvl3pPr>
            <a:lvl4pPr marL="1828800" lvl="3" indent="-265747" algn="r" rtl="1">
              <a:spcBef>
                <a:spcPts val="180"/>
              </a:spcBef>
              <a:spcAft>
                <a:spcPts val="0"/>
              </a:spcAft>
              <a:buSzPts val="585"/>
              <a:buChar char="⚫"/>
              <a:defRPr sz="900"/>
            </a:lvl4pPr>
            <a:lvl5pPr marL="2286000" lvl="4" indent="-265747" algn="r" rtl="1">
              <a:spcBef>
                <a:spcPts val="180"/>
              </a:spcBef>
              <a:spcAft>
                <a:spcPts val="0"/>
              </a:spcAft>
              <a:buSzPts val="585"/>
              <a:buChar char="⚫"/>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42" name="Google Shape;242;p31"/>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r" rtl="1">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43" name="Google Shape;243;p3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4" name="Google Shape;244;p3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5" name="Google Shape;245;p31"/>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57"/>
        <p:cNvGrpSpPr/>
        <p:nvPr/>
      </p:nvGrpSpPr>
      <p:grpSpPr>
        <a:xfrm>
          <a:off x="0" y="0"/>
          <a:ext cx="0" cy="0"/>
          <a:chOff x="0" y="0"/>
          <a:chExt cx="0" cy="0"/>
        </a:xfrm>
      </p:grpSpPr>
      <p:sp>
        <p:nvSpPr>
          <p:cNvPr id="258" name="Google Shape;258;p3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3"/>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60" name="Google Shape;260;p3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1" name="Google Shape;261;p3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2" name="Google Shape;262;p3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6" name="Google Shape;276;p3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77" name="Google Shape;277;p3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p3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9" name="Google Shape;279;p3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9" name="Google Shape;59;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1" name="Google Shape;61;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67" name="Google Shape;67;p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8" name="Google Shape;68;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71"/>
        <p:cNvGrpSpPr/>
        <p:nvPr/>
      </p:nvGrpSpPr>
      <p:grpSpPr>
        <a:xfrm>
          <a:off x="0" y="0"/>
          <a:ext cx="0" cy="0"/>
          <a:chOff x="0" y="0"/>
          <a:chExt cx="0" cy="0"/>
        </a:xfrm>
      </p:grpSpPr>
      <p:sp>
        <p:nvSpPr>
          <p:cNvPr id="72" name="Google Shape;72;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3" name="Google Shape;83;p1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4" name="Google Shape;84;p1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5" name="Google Shape;85;p1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6" name="Google Shape;86;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1"/>
        <p:cNvGrpSpPr/>
        <p:nvPr/>
      </p:nvGrpSpPr>
      <p:grpSpPr>
        <a:xfrm>
          <a:off x="0" y="0"/>
          <a:ext cx="0" cy="0"/>
          <a:chOff x="0" y="0"/>
          <a:chExt cx="0" cy="0"/>
        </a:xfrm>
      </p:grpSpPr>
      <p:sp>
        <p:nvSpPr>
          <p:cNvPr id="212" name="Google Shape;212;p2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14" name="Google Shape;214;p28"/>
          <p:cNvGrpSpPr/>
          <p:nvPr/>
        </p:nvGrpSpPr>
        <p:grpSpPr>
          <a:xfrm>
            <a:off x="-29327" y="-14802"/>
            <a:ext cx="9198252" cy="1083761"/>
            <a:chOff x="-29322" y="-1965"/>
            <a:chExt cx="9198252" cy="1086259"/>
          </a:xfrm>
        </p:grpSpPr>
        <p:sp>
          <p:nvSpPr>
            <p:cNvPr id="215" name="Google Shape;215;p2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16" name="Google Shape;216;p2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17" name="Google Shape;217;p2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8" name="Google Shape;218;p2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9"/>
        <p:cNvGrpSpPr/>
        <p:nvPr/>
      </p:nvGrpSpPr>
      <p:grpSpPr>
        <a:xfrm>
          <a:off x="0" y="0"/>
          <a:ext cx="0" cy="0"/>
          <a:chOff x="0" y="0"/>
          <a:chExt cx="0" cy="0"/>
        </a:xfrm>
      </p:grpSpPr>
      <p:sp>
        <p:nvSpPr>
          <p:cNvPr id="230" name="Google Shape;230;p30"/>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30"/>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30"/>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30"/>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3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35" name="Google Shape;235;p3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36" name="Google Shape;23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47" name="Google Shape;247;p3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3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9" name="Google Shape;249;p32"/>
          <p:cNvGrpSpPr/>
          <p:nvPr/>
        </p:nvGrpSpPr>
        <p:grpSpPr>
          <a:xfrm>
            <a:off x="-29327" y="-14802"/>
            <a:ext cx="9198252" cy="1083761"/>
            <a:chOff x="-29322" y="-1965"/>
            <a:chExt cx="9198252" cy="1086259"/>
          </a:xfrm>
        </p:grpSpPr>
        <p:sp>
          <p:nvSpPr>
            <p:cNvPr id="250" name="Google Shape;250;p3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51" name="Google Shape;251;p3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52" name="Google Shape;252;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53" name="Google Shape;253;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54" name="Google Shape;254;p3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Google Shape;255;p3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6" name="Google Shape;256;p3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3"/>
        <p:cNvGrpSpPr/>
        <p:nvPr/>
      </p:nvGrpSpPr>
      <p:grpSpPr>
        <a:xfrm>
          <a:off x="0" y="0"/>
          <a:ext cx="0" cy="0"/>
          <a:chOff x="0" y="0"/>
          <a:chExt cx="0" cy="0"/>
        </a:xfrm>
      </p:grpSpPr>
      <p:sp>
        <p:nvSpPr>
          <p:cNvPr id="264" name="Google Shape;264;p3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3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66" name="Google Shape;266;p34"/>
          <p:cNvGrpSpPr/>
          <p:nvPr/>
        </p:nvGrpSpPr>
        <p:grpSpPr>
          <a:xfrm>
            <a:off x="-29327" y="-14802"/>
            <a:ext cx="9198252" cy="1083761"/>
            <a:chOff x="-29322" y="-1965"/>
            <a:chExt cx="9198252" cy="1086259"/>
          </a:xfrm>
        </p:grpSpPr>
        <p:sp>
          <p:nvSpPr>
            <p:cNvPr id="267" name="Google Shape;267;p3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68" name="Google Shape;268;p3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69" name="Google Shape;269;p3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0" name="Google Shape;270;p3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1" name="Google Shape;271;p3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2" name="Google Shape;272;p3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3" name="Google Shape;273;p3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 name="Google Shape;25;p3"/>
          <p:cNvGrpSpPr/>
          <p:nvPr/>
        </p:nvGrpSpPr>
        <p:grpSpPr>
          <a:xfrm>
            <a:off x="-29327" y="-14802"/>
            <a:ext cx="9198252" cy="1083761"/>
            <a:chOff x="-29322" y="-1965"/>
            <a:chExt cx="9198252" cy="1086259"/>
          </a:xfrm>
        </p:grpSpPr>
        <p:sp>
          <p:nvSpPr>
            <p:cNvPr id="26" name="Google Shape;26;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7" name="Google Shape;27;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8" name="Google Shape;28;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0" name="Google Shape;30;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14"/>
        <p:cNvGrpSpPr/>
        <p:nvPr/>
      </p:nvGrpSpPr>
      <p:grpSpPr>
        <a:xfrm>
          <a:off x="0" y="0"/>
          <a:ext cx="0" cy="0"/>
          <a:chOff x="0" y="0"/>
          <a:chExt cx="0" cy="0"/>
        </a:xfrm>
      </p:grpSpPr>
      <p:sp>
        <p:nvSpPr>
          <p:cNvPr id="115" name="Google Shape;115;p1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Google Shape;118;p1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19" name="Google Shape;119;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1">
              <a:lnSpc>
                <a:spcPct val="100000"/>
              </a:lnSpc>
              <a:spcBef>
                <a:spcPts val="0"/>
              </a:spcBef>
              <a:spcAft>
                <a:spcPts val="0"/>
              </a:spcAft>
              <a:buSzPts val="1400"/>
              <a:buNone/>
              <a:defRPr sz="1200" b="0" i="0" u="none">
                <a:solidFill>
                  <a:srgbClr val="045C75"/>
                </a:solidFill>
                <a:latin typeface="Constantia"/>
                <a:ea typeface="Constantia"/>
                <a:cs typeface="Constantia"/>
                <a:sym typeface="Constanti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1">
              <a:spcBef>
                <a:spcPts val="0"/>
              </a:spcBef>
              <a:spcAft>
                <a:spcPts val="0"/>
              </a:spcAft>
              <a:buNone/>
            </a:pPr>
            <a:fld id="{00000000-1234-1234-1234-123412341234}" type="slidenum">
              <a:rPr lang="en-US"/>
              <a:pPr marL="0" lvl="0" indent="0" algn="r" rtl="1">
                <a:spcBef>
                  <a:spcPts val="0"/>
                </a:spcBef>
                <a:spcAft>
                  <a:spcPts val="0"/>
                </a:spcAft>
                <a:buNone/>
              </a:pPr>
              <a:t>‹#›</a:t>
            </a:fld>
            <a:endParaRPr sz="1400">
              <a:solidFill>
                <a:srgbClr val="000000"/>
              </a:solidFill>
              <a:latin typeface="Arial"/>
              <a:ea typeface="Arial"/>
              <a:cs typeface="Arial"/>
              <a:sym typeface="Arial"/>
            </a:endParaRPr>
          </a:p>
        </p:txBody>
      </p:sp>
      <p:grpSp>
        <p:nvGrpSpPr>
          <p:cNvPr id="122" name="Google Shape;122;p17"/>
          <p:cNvGrpSpPr/>
          <p:nvPr/>
        </p:nvGrpSpPr>
        <p:grpSpPr>
          <a:xfrm>
            <a:off x="-29327" y="-14802"/>
            <a:ext cx="9198252" cy="1083761"/>
            <a:chOff x="-29322" y="-1965"/>
            <a:chExt cx="9198252" cy="1086259"/>
          </a:xfrm>
        </p:grpSpPr>
        <p:sp>
          <p:nvSpPr>
            <p:cNvPr id="123" name="Google Shape;123;p1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24" name="Google Shape;124;p1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27" name="Google Shape;127;p1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28" name="Google Shape;128;p18"/>
          <p:cNvGrpSpPr/>
          <p:nvPr/>
        </p:nvGrpSpPr>
        <p:grpSpPr>
          <a:xfrm>
            <a:off x="-29327" y="-14802"/>
            <a:ext cx="9198252" cy="1083761"/>
            <a:chOff x="-29322" y="-1965"/>
            <a:chExt cx="9198252" cy="1086259"/>
          </a:xfrm>
        </p:grpSpPr>
        <p:sp>
          <p:nvSpPr>
            <p:cNvPr id="129" name="Google Shape;129;p1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30" name="Google Shape;130;p1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31" name="Google Shape;131;p1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 name="Google Shape;132;p1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3" name="Google Shape;133;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4" name="Google Shape;134;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5" name="Google Shape;135;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0"/>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4" name="Google Shape;144;p20"/>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45" name="Google Shape;145;p20"/>
          <p:cNvGrpSpPr/>
          <p:nvPr/>
        </p:nvGrpSpPr>
        <p:grpSpPr>
          <a:xfrm>
            <a:off x="-29327" y="-14802"/>
            <a:ext cx="9198252" cy="1083761"/>
            <a:chOff x="-29322" y="-1965"/>
            <a:chExt cx="9198252" cy="1086259"/>
          </a:xfrm>
        </p:grpSpPr>
        <p:sp>
          <p:nvSpPr>
            <p:cNvPr id="146" name="Google Shape;146;p20"/>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47" name="Google Shape;147;p20"/>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48" name="Google Shape;148;p2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 name="Google Shape;149;p2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50" name="Google Shape;150;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1" name="Google Shape;151;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63" name="Google Shape;163;p22"/>
          <p:cNvGrpSpPr/>
          <p:nvPr/>
        </p:nvGrpSpPr>
        <p:grpSpPr>
          <a:xfrm>
            <a:off x="-29327" y="-14802"/>
            <a:ext cx="9198252" cy="1083761"/>
            <a:chOff x="-29322" y="-1965"/>
            <a:chExt cx="9198252" cy="1086259"/>
          </a:xfrm>
        </p:grpSpPr>
        <p:sp>
          <p:nvSpPr>
            <p:cNvPr id="164" name="Google Shape;164;p2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65" name="Google Shape;165;p2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66" name="Google Shape;166;p2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7" name="Google Shape;167;p2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68" name="Google Shape;16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83" name="Google Shape;183;p24"/>
          <p:cNvGrpSpPr/>
          <p:nvPr/>
        </p:nvGrpSpPr>
        <p:grpSpPr>
          <a:xfrm>
            <a:off x="-29327" y="-14802"/>
            <a:ext cx="9198252" cy="1083761"/>
            <a:chOff x="-29322" y="-1965"/>
            <a:chExt cx="9198252" cy="1086259"/>
          </a:xfrm>
        </p:grpSpPr>
        <p:sp>
          <p:nvSpPr>
            <p:cNvPr id="184" name="Google Shape;184;p2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85" name="Google Shape;185;p2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86" name="Google Shape;186;p2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87" name="Google Shape;187;p2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8" name="Google Shape;188;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9" name="Google Shape;189;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Google Shape;197;p26"/>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26"/>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99" name="Google Shape;199;p26"/>
          <p:cNvGrpSpPr/>
          <p:nvPr/>
        </p:nvGrpSpPr>
        <p:grpSpPr>
          <a:xfrm>
            <a:off x="-29327" y="-14802"/>
            <a:ext cx="9198252" cy="1083761"/>
            <a:chOff x="-29322" y="-1965"/>
            <a:chExt cx="9198252" cy="1086259"/>
          </a:xfrm>
        </p:grpSpPr>
        <p:sp>
          <p:nvSpPr>
            <p:cNvPr id="200" name="Google Shape;200;p26"/>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01" name="Google Shape;201;p26"/>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02" name="Google Shape;202;p2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03" name="Google Shape;203;p26"/>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04" name="Google Shape;204;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5" name="Google Shape;205;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6" name="Google Shape;206;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3"/>
        <p:cNvGrpSpPr/>
        <p:nvPr/>
      </p:nvGrpSpPr>
      <p:grpSpPr>
        <a:xfrm>
          <a:off x="0" y="0"/>
          <a:ext cx="0" cy="0"/>
          <a:chOff x="0" y="0"/>
          <a:chExt cx="0" cy="0"/>
        </a:xfrm>
      </p:grpSpPr>
      <p:sp>
        <p:nvSpPr>
          <p:cNvPr id="284" name="Google Shape;284;p36"/>
          <p:cNvSpPr txBox="1"/>
          <p:nvPr/>
        </p:nvSpPr>
        <p:spPr>
          <a:xfrm>
            <a:off x="-107950" y="1412875"/>
            <a:ext cx="9252000" cy="4616608"/>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endParaRPr lang="en-US" sz="3200" b="1" i="0" u="none" dirty="0" smtClean="0">
              <a:solidFill>
                <a:srgbClr val="000000"/>
              </a:solidFill>
              <a:latin typeface="Constantia"/>
              <a:ea typeface="Constantia"/>
              <a:cs typeface="Constantia"/>
              <a:sym typeface="Constantia"/>
            </a:endParaRPr>
          </a:p>
          <a:p>
            <a:pPr lvl="0" algn="ctr" rtl="1">
              <a:buSzPts val="3200"/>
            </a:pPr>
            <a:r>
              <a:rPr lang="ar-IQ" sz="3200" b="1" dirty="0" smtClean="0">
                <a:latin typeface="Constantia"/>
                <a:ea typeface="Constantia"/>
                <a:cs typeface="Constantia"/>
                <a:sym typeface="Constantia"/>
              </a:rPr>
              <a:t> وزارة التعليم العالي والبحث العلمي </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جامعة </a:t>
            </a:r>
            <a:r>
              <a:rPr lang="ar-IQ" sz="3200" b="1" dirty="0" err="1" smtClean="0">
                <a:latin typeface="Constantia"/>
                <a:ea typeface="Constantia"/>
                <a:cs typeface="Constantia"/>
                <a:sym typeface="Constantia"/>
              </a:rPr>
              <a:t>ديالى</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 كلية التربية للعلوم الإنسانية- </a:t>
            </a:r>
            <a:r>
              <a:rPr lang="ar-IQ" sz="3200" b="1" dirty="0" smtClean="0">
                <a:latin typeface="Constantia"/>
                <a:ea typeface="Constantia"/>
                <a:cs typeface="Constantia"/>
                <a:sym typeface="Constantia"/>
              </a:rPr>
              <a:t>قسم  التاريخ</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محاضرات تاريخ الدولة العربية الإسلامية</a:t>
            </a:r>
          </a:p>
          <a:p>
            <a:pPr lvl="0" algn="ctr" rtl="1">
              <a:spcBef>
                <a:spcPts val="640"/>
              </a:spcBef>
              <a:buSzPts val="3200"/>
            </a:pPr>
            <a:r>
              <a:rPr lang="ar-IQ" sz="3200" b="1" dirty="0" smtClean="0"/>
              <a:t>عصر الخلافة العباسية (132هـ – 656م)</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مدرس المادة </a:t>
            </a:r>
            <a:r>
              <a:rPr lang="ar-IQ" sz="3200" b="1" dirty="0" smtClean="0">
                <a:latin typeface="Constantia"/>
                <a:ea typeface="Constantia"/>
                <a:cs typeface="Constantia"/>
                <a:sym typeface="Constantia"/>
              </a:rPr>
              <a:t>:أ </a:t>
            </a:r>
            <a:r>
              <a:rPr lang="ar-IQ" sz="3200" b="1" dirty="0" err="1" smtClean="0">
                <a:latin typeface="Constantia"/>
                <a:ea typeface="Constantia"/>
                <a:cs typeface="Constantia"/>
                <a:sym typeface="Constantia"/>
              </a:rPr>
              <a:t>م</a:t>
            </a:r>
            <a:r>
              <a:rPr lang="ar-IQ" sz="3200" b="1" dirty="0" smtClean="0">
                <a:latin typeface="Constantia"/>
                <a:ea typeface="Constantia"/>
                <a:cs typeface="Constantia"/>
                <a:sym typeface="Constantia"/>
              </a:rPr>
              <a:t>. مالك مهدي </a:t>
            </a:r>
            <a:r>
              <a:rPr lang="ar-IQ" sz="3200" b="1" dirty="0" err="1" smtClean="0">
                <a:latin typeface="Constantia"/>
                <a:ea typeface="Constantia"/>
                <a:cs typeface="Constantia"/>
                <a:sym typeface="Constantia"/>
              </a:rPr>
              <a:t>حايف</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 </a:t>
            </a:r>
            <a:endParaRPr lang="ar-IQ" sz="3200" dirty="0"/>
          </a:p>
        </p:txBody>
      </p:sp>
      <p:pic>
        <p:nvPicPr>
          <p:cNvPr id="285" name="Google Shape;285;p36"/>
          <p:cNvPicPr preferRelativeResize="0"/>
          <p:nvPr/>
        </p:nvPicPr>
        <p:blipFill rotWithShape="1">
          <a:blip r:embed="rId4">
            <a:alphaModFix/>
          </a:blip>
          <a:srcRect/>
          <a:stretch/>
        </p:blipFill>
        <p:spPr>
          <a:xfrm>
            <a:off x="7340600" y="119062"/>
            <a:ext cx="1584325" cy="1584325"/>
          </a:xfrm>
          <a:prstGeom prst="rect">
            <a:avLst/>
          </a:prstGeom>
          <a:noFill/>
          <a:ln>
            <a:noFill/>
          </a:ln>
        </p:spPr>
      </p:pic>
      <p:pic>
        <p:nvPicPr>
          <p:cNvPr id="286" name="Google Shape;286;p36"/>
          <p:cNvPicPr preferRelativeResize="0"/>
          <p:nvPr/>
        </p:nvPicPr>
        <p:blipFill rotWithShape="1">
          <a:blip r:embed="rId5">
            <a:alphaModFix/>
          </a:blip>
          <a:srcRect/>
          <a:stretch/>
        </p:blipFill>
        <p:spPr>
          <a:xfrm>
            <a:off x="107950" y="119062"/>
            <a:ext cx="1804987" cy="17986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972456"/>
          </a:xfrm>
        </p:spPr>
        <p:txBody>
          <a:bodyPr/>
          <a:lstStyle/>
          <a:p>
            <a:pPr algn="ctr"/>
            <a:r>
              <a:rPr lang="en-US" sz="3600" dirty="0" smtClean="0"/>
              <a:t/>
            </a:r>
            <a:br>
              <a:rPr lang="en-US" sz="3600" dirty="0" smtClean="0"/>
            </a:br>
            <a:r>
              <a:rPr lang="ar-IQ" sz="3600" b="1" dirty="0" smtClean="0"/>
              <a:t> الحمدانيون في الموصل</a:t>
            </a:r>
            <a:endParaRPr lang="ar-IQ" sz="3200" b="1" dirty="0"/>
          </a:p>
        </p:txBody>
      </p:sp>
      <p:sp>
        <p:nvSpPr>
          <p:cNvPr id="3" name="عنصر نائب للنص 2"/>
          <p:cNvSpPr>
            <a:spLocks noGrp="1"/>
          </p:cNvSpPr>
          <p:nvPr>
            <p:ph type="body" idx="1"/>
          </p:nvPr>
        </p:nvSpPr>
        <p:spPr>
          <a:xfrm>
            <a:off x="0" y="957943"/>
            <a:ext cx="9144000" cy="5900057"/>
          </a:xfrm>
        </p:spPr>
        <p:txBody>
          <a:bodyPr/>
          <a:lstStyle/>
          <a:p>
            <a:pPr algn="just">
              <a:buNone/>
            </a:pPr>
            <a:r>
              <a:rPr lang="ar-IQ" sz="2800" dirty="0" smtClean="0"/>
              <a:t>وقد طلب الخليفة العباسي المتقي لله (329-333هـ) من الحسن بن عبد لله الحمداني أن يساعده في القضاء على بعض حركات التمرد والعصيان فتمكن من تحقيق ذلك, لذا قلد الخليفة المتقي منصب إمرة ألأمراء للحسن بن عبد لله سنة 330هـ ولقبهُ </a:t>
            </a:r>
            <a:r>
              <a:rPr lang="ar-IQ" sz="2800" dirty="0" err="1" smtClean="0"/>
              <a:t>بـ</a:t>
            </a:r>
            <a:r>
              <a:rPr lang="ar-IQ" sz="2800" dirty="0" smtClean="0"/>
              <a:t> (ناصر الدولة), ألا أن الحمدانيين لم يستطيعوا السكنى في بغداد لإحساسهم بالملل وكثرة الشغب ضد الخلافة وقلة ضبطهم لذلك رحل ناصر الدولة إلى الموصل واستمر أبناء ناصر الدولة في حكم الموصل, لكنهم تنازعوا على السلطة لفترات طويلة إلى أن استطاعت قوى خارجية من القضاء على نفوذهم في الموصل والجزيرة العربية وذلك سنة 369هـ.</a:t>
            </a:r>
            <a:endParaRPr lang="en-US" sz="2800" dirty="0" smtClean="0"/>
          </a:p>
          <a:p>
            <a:pPr algn="just">
              <a:buNone/>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نهاية المحاضرة</a:t>
            </a:r>
            <a:endParaRPr lang="ar-IQ" dirty="0"/>
          </a:p>
        </p:txBody>
      </p:sp>
      <p:sp>
        <p:nvSpPr>
          <p:cNvPr id="3" name="عنصر نائب للنص 2"/>
          <p:cNvSpPr>
            <a:spLocks noGrp="1"/>
          </p:cNvSpPr>
          <p:nvPr>
            <p:ph type="body" idx="1"/>
          </p:nvPr>
        </p:nvSpPr>
        <p:spPr/>
        <p:txBody>
          <a:bodyPr/>
          <a:lstStyle/>
          <a:p>
            <a:pPr algn="ctr">
              <a:buNone/>
            </a:pPr>
            <a:r>
              <a:rPr lang="ar-IQ" sz="3600" dirty="0" smtClean="0"/>
              <a:t>   </a:t>
            </a:r>
          </a:p>
          <a:p>
            <a:pPr algn="ctr">
              <a:buNone/>
            </a:pPr>
            <a:r>
              <a:rPr lang="ar-IQ" sz="3600" dirty="0" smtClean="0"/>
              <a:t>   </a:t>
            </a:r>
            <a:r>
              <a:rPr lang="ar-IQ" sz="4000" dirty="0" smtClean="0"/>
              <a:t>شكرا لحسن متابعتكم واستماعكم</a:t>
            </a:r>
          </a:p>
          <a:p>
            <a:pPr algn="ctr">
              <a:buNone/>
            </a:pPr>
            <a:r>
              <a:rPr lang="ar-IQ" sz="4000" dirty="0" smtClean="0"/>
              <a:t/>
            </a:r>
            <a:br>
              <a:rPr lang="ar-IQ" sz="4000" dirty="0" smtClean="0"/>
            </a:br>
            <a:r>
              <a:rPr lang="ar-IQ" sz="4000" smtClean="0"/>
              <a:t>أستاذ </a:t>
            </a:r>
            <a:r>
              <a:rPr lang="ar-IQ" sz="4000" smtClean="0"/>
              <a:t>المادة:أ </a:t>
            </a:r>
            <a:r>
              <a:rPr lang="ar-IQ" sz="4000" dirty="0" err="1" smtClean="0"/>
              <a:t>م</a:t>
            </a:r>
            <a:r>
              <a:rPr lang="ar-IQ" sz="4000" dirty="0" smtClean="0"/>
              <a:t>.مالك مهدي </a:t>
            </a:r>
            <a:r>
              <a:rPr lang="ar-IQ" sz="4000" dirty="0" err="1" smtClean="0"/>
              <a:t>حايف</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7"/>
          <p:cNvSpPr txBox="1">
            <a:spLocks noGrp="1"/>
          </p:cNvSpPr>
          <p:nvPr>
            <p:ph type="title"/>
          </p:nvPr>
        </p:nvSpPr>
        <p:spPr>
          <a:xfrm>
            <a:off x="-14068" y="-56270"/>
            <a:ext cx="9144000" cy="1167617"/>
          </a:xfrm>
          <a:prstGeom prst="rect">
            <a:avLst/>
          </a:prstGeom>
          <a:noFill/>
          <a:ln>
            <a:noFill/>
          </a:ln>
        </p:spPr>
        <p:txBody>
          <a:bodyPr spcFirstLastPara="1" wrap="square" lIns="0" tIns="45700" rIns="0" bIns="0" anchor="b" anchorCtr="0">
            <a:noAutofit/>
          </a:bodyPr>
          <a:lstStyle/>
          <a:p>
            <a:pPr algn="ctr"/>
            <a:r>
              <a:rPr lang="ar-IQ" sz="4000" b="1" dirty="0" smtClean="0"/>
              <a:t/>
            </a:r>
            <a:br>
              <a:rPr lang="ar-IQ" sz="4000" b="1" dirty="0" smtClean="0"/>
            </a:br>
            <a:r>
              <a:rPr lang="ar-IQ" sz="4000" b="1" dirty="0" smtClean="0"/>
              <a:t/>
            </a:r>
            <a:br>
              <a:rPr lang="ar-IQ" sz="4000" b="1" dirty="0" smtClean="0"/>
            </a:br>
            <a:r>
              <a:rPr lang="ar-IQ" sz="4000" b="1" dirty="0" smtClean="0"/>
              <a:t/>
            </a:r>
            <a:br>
              <a:rPr lang="ar-IQ" sz="4000" b="1" dirty="0" smtClean="0"/>
            </a:br>
            <a:r>
              <a:rPr lang="ar-IQ" sz="4000" dirty="0" smtClean="0"/>
              <a:t/>
            </a:r>
            <a:br>
              <a:rPr lang="ar-IQ" sz="4000" dirty="0" smtClean="0"/>
            </a:br>
            <a:r>
              <a:rPr lang="ar-IQ" sz="4000" b="1" dirty="0" smtClean="0"/>
              <a:t> </a:t>
            </a:r>
            <a:br>
              <a:rPr lang="ar-IQ" sz="4000" b="1" dirty="0" smtClean="0"/>
            </a:br>
            <a:r>
              <a:rPr lang="en-US" sz="3600" dirty="0" smtClean="0"/>
              <a:t/>
            </a:r>
            <a:br>
              <a:rPr lang="en-US" sz="3600" dirty="0" smtClean="0"/>
            </a:br>
            <a:r>
              <a:rPr lang="ar-IQ" sz="3600" b="1" dirty="0" smtClean="0"/>
              <a:t> </a:t>
            </a:r>
            <a:r>
              <a:rPr lang="en-US" sz="3600" b="1" dirty="0" smtClean="0"/>
              <a:t> </a:t>
            </a:r>
            <a:r>
              <a:rPr lang="ar-IQ" sz="3200" b="1" dirty="0" smtClean="0"/>
              <a:t>ثانياً : العصر العباسي الثاني/ عصر تسلط الأتراك (218- 334هـ)</a:t>
            </a:r>
            <a:endParaRPr lang="en-US" sz="3200" b="1" dirty="0" smtClean="0"/>
          </a:p>
        </p:txBody>
      </p:sp>
      <p:sp>
        <p:nvSpPr>
          <p:cNvPr id="292" name="Google Shape;292;p37"/>
          <p:cNvSpPr txBox="1">
            <a:spLocks noGrp="1"/>
          </p:cNvSpPr>
          <p:nvPr>
            <p:ph type="body" idx="1"/>
          </p:nvPr>
        </p:nvSpPr>
        <p:spPr>
          <a:xfrm>
            <a:off x="0" y="1195754"/>
            <a:ext cx="9144000" cy="5662246"/>
          </a:xfrm>
          <a:prstGeom prst="rect">
            <a:avLst/>
          </a:prstGeom>
          <a:noFill/>
          <a:ln>
            <a:noFill/>
          </a:ln>
        </p:spPr>
        <p:txBody>
          <a:bodyPr spcFirstLastPara="1" wrap="square" lIns="91425" tIns="45700" rIns="91425" bIns="45700" anchor="t" anchorCtr="0">
            <a:noAutofit/>
          </a:bodyPr>
          <a:lstStyle/>
          <a:p>
            <a:pPr algn="just">
              <a:buNone/>
            </a:pPr>
            <a:r>
              <a:rPr lang="ar-IQ" sz="2800" dirty="0" smtClean="0"/>
              <a:t>بعد وفاة الخليفة المأمون سنة 218هـ, تولى الخلافة من بعده أخوه المعتصم بالله (218- 227هـ), وقد قرَّب هذا الخليفة عنصراً أجنبياً جديداً في الجيش والإدارة, وهم الأتراك ليحلوا محل الفرس الذين كان لهم بعض النفوذ في العصر العباسي الأول.</a:t>
            </a:r>
            <a:endParaRPr lang="en-US" sz="2800" dirty="0" smtClean="0"/>
          </a:p>
          <a:p>
            <a:pPr algn="just">
              <a:buNone/>
            </a:pPr>
            <a:r>
              <a:rPr lang="ar-IQ" sz="2800" dirty="0" smtClean="0"/>
              <a:t>وبتولي الخليفة المعتصم الخلافة يبدأ العصر العباسي الثاني الذي أصبح للأتراك فيه نفوذ كبير, والأتراك هم شعب كان يسكن أواسط آسيا وفي بلاد ما وراء النهر, وهم بدو غير متحضرين, يميلون إلى الحرب والقتال, وجيء بهم إلى العراق رقيقاً يبايعون ويشترون, وأولع المعتصم بشرائهم وجمعهم, وبلغت أعدادهم لديه قبل توليه الخلافة الآلاف, ولما تولى الخلافة استخدمهم في الجيش بكثرة, إذ كان المعتصم ذو اتجاه عسكري وحربي ويتسم بالشدة والصلابة, وبعد إتمامه تكوين جيشه الخاص من الأتراك قرر بناء مدينة تكون معسكراً لهم وعاصمة للدولة بدلاً من بغداد التي ضاقت بالجند من الأتراك الذين أخذوا يسيئون لأهل بغداد, فخشي المعتصم خطر الفتنة, </a:t>
            </a:r>
            <a:endParaRPr lang="en-US" sz="2800" dirty="0" smtClean="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8"/>
          <p:cNvSpPr txBox="1">
            <a:spLocks noGrp="1"/>
          </p:cNvSpPr>
          <p:nvPr>
            <p:ph type="title"/>
          </p:nvPr>
        </p:nvSpPr>
        <p:spPr>
          <a:xfrm>
            <a:off x="0" y="0"/>
            <a:ext cx="9144000" cy="1125415"/>
          </a:xfrm>
          <a:prstGeom prst="rect">
            <a:avLst/>
          </a:prstGeom>
          <a:noFill/>
          <a:ln>
            <a:noFill/>
          </a:ln>
        </p:spPr>
        <p:txBody>
          <a:bodyPr spcFirstLastPara="1" wrap="square" lIns="0" tIns="45700" rIns="0" bIns="0" anchor="b" anchorCtr="0">
            <a:noAutofit/>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ar-IQ" sz="3600" dirty="0" smtClean="0"/>
              <a:t/>
            </a:r>
            <a:br>
              <a:rPr lang="ar-IQ" sz="3600" dirty="0" smtClean="0"/>
            </a:br>
            <a:r>
              <a:rPr lang="ar-IQ" sz="3600" b="1" dirty="0" smtClean="0"/>
              <a:t> </a:t>
            </a:r>
            <a:br>
              <a:rPr lang="ar-IQ" sz="3600" b="1" dirty="0" smtClean="0"/>
            </a:br>
            <a:r>
              <a:rPr lang="en-US" sz="3200" dirty="0" smtClean="0"/>
              <a:t/>
            </a:r>
            <a:br>
              <a:rPr lang="en-US" sz="3200" dirty="0" smtClean="0"/>
            </a:br>
            <a:r>
              <a:rPr lang="ar-IQ" sz="3200" b="1" dirty="0" smtClean="0"/>
              <a:t> ثانياً : العصر العباسي الثاني/ عصر تسلط الأتراك (218- 334هـ)</a:t>
            </a:r>
            <a:endParaRPr lang="en-US" sz="3200" b="1" dirty="0"/>
          </a:p>
        </p:txBody>
      </p:sp>
      <p:sp>
        <p:nvSpPr>
          <p:cNvPr id="298" name="Google Shape;298;p38"/>
          <p:cNvSpPr txBox="1">
            <a:spLocks noGrp="1"/>
          </p:cNvSpPr>
          <p:nvPr>
            <p:ph type="body" idx="1"/>
          </p:nvPr>
        </p:nvSpPr>
        <p:spPr>
          <a:xfrm>
            <a:off x="0" y="1139483"/>
            <a:ext cx="9144000" cy="5718517"/>
          </a:xfrm>
          <a:prstGeom prst="rect">
            <a:avLst/>
          </a:prstGeom>
          <a:noFill/>
          <a:ln>
            <a:noFill/>
          </a:ln>
        </p:spPr>
        <p:txBody>
          <a:bodyPr spcFirstLastPara="1" wrap="square" lIns="91425" tIns="45700" rIns="91425" bIns="45700" anchor="t" anchorCtr="0">
            <a:noAutofit/>
          </a:bodyPr>
          <a:lstStyle/>
          <a:p>
            <a:pPr algn="just">
              <a:buNone/>
            </a:pPr>
            <a:r>
              <a:rPr lang="ar-IQ" sz="2800" dirty="0" smtClean="0"/>
              <a:t> فشرع ببناء مدينة سامراء الواقعة على نهر دجلة على بُعد (120) كم شمال بغداد, وأتم بناءها سنة 220هـ .</a:t>
            </a:r>
          </a:p>
          <a:p>
            <a:pPr algn="just">
              <a:buNone/>
            </a:pPr>
            <a:r>
              <a:rPr lang="ar-IQ" sz="2800" dirty="0" smtClean="0"/>
              <a:t>وبعد وفاة المعتصم سنة 227هـ تولى الخلافة من بعده أبنه الواثق بالله (227-232هـ), وسار على خُطى والده في تقريب الأتراك وتقديمهم في الجيش والإدارة, مما أدى إلى فتح المجال للأتراك للتدخل في أمر اختيار الخليفة وتنصيبه وعزله.</a:t>
            </a:r>
            <a:endParaRPr lang="en-US" sz="2800" dirty="0" smtClean="0"/>
          </a:p>
          <a:p>
            <a:pPr algn="just">
              <a:buNone/>
            </a:pPr>
            <a:r>
              <a:rPr lang="ar-IQ" sz="2800" dirty="0" smtClean="0"/>
              <a:t>تولى الخلافة من بعد الواثق المتوكل على الله (232 – 247هـ) الذي سعى إلى تقريب العرب وإبعاد الأتراك, فعمل على إبعادهم بصورة تدريجية وعزل بعضهم عن مناصبهم وصادر أموالهم وقتل بعض رؤسائهم, وأدت هذه الإجراءات إلى أن يدبر الأتراك خطة لقتله وتم لهم ذلك سنة 247هـ.</a:t>
            </a:r>
            <a:endParaRPr lang="en-US" sz="2800" dirty="0" smtClean="0"/>
          </a:p>
          <a:p>
            <a:pPr algn="just">
              <a:buNone/>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title"/>
          </p:nvPr>
        </p:nvSpPr>
        <p:spPr>
          <a:xfrm>
            <a:off x="0" y="0"/>
            <a:ext cx="9144000" cy="1041009"/>
          </a:xfrm>
          <a:prstGeom prst="rect">
            <a:avLst/>
          </a:prstGeom>
          <a:noFill/>
          <a:ln>
            <a:noFill/>
          </a:ln>
        </p:spPr>
        <p:txBody>
          <a:bodyPr spcFirstLastPara="1" wrap="square" lIns="0" tIns="45700" rIns="0" bIns="0" anchor="b" anchorCtr="0">
            <a:noAutofit/>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ar-IQ" sz="3600" dirty="0" smtClean="0"/>
              <a:t/>
            </a:r>
            <a:br>
              <a:rPr lang="ar-IQ" sz="3600" dirty="0" smtClean="0"/>
            </a:br>
            <a:r>
              <a:rPr lang="ar-IQ" sz="3600" b="1" dirty="0" smtClean="0"/>
              <a:t> </a:t>
            </a:r>
            <a:br>
              <a:rPr lang="ar-IQ" sz="3600" b="1" dirty="0" smtClean="0"/>
            </a:br>
            <a:r>
              <a:rPr lang="en-US" sz="3200" dirty="0" smtClean="0"/>
              <a:t/>
            </a:r>
            <a:br>
              <a:rPr lang="en-US" sz="3200" dirty="0" smtClean="0"/>
            </a:br>
            <a:r>
              <a:rPr lang="ar-IQ" sz="3200" b="1" dirty="0" smtClean="0"/>
              <a:t> ثانياً : العصر العباسي الثاني/ عصر تسلط الأتراك (218- 334هـ)</a:t>
            </a:r>
            <a:endParaRPr lang="en-US" sz="3200" b="1" dirty="0"/>
          </a:p>
        </p:txBody>
      </p:sp>
      <p:sp>
        <p:nvSpPr>
          <p:cNvPr id="304" name="Google Shape;304;p39"/>
          <p:cNvSpPr txBox="1">
            <a:spLocks noGrp="1"/>
          </p:cNvSpPr>
          <p:nvPr>
            <p:ph type="body" idx="1"/>
          </p:nvPr>
        </p:nvSpPr>
        <p:spPr>
          <a:xfrm>
            <a:off x="0" y="984738"/>
            <a:ext cx="9144000" cy="5873263"/>
          </a:xfrm>
          <a:prstGeom prst="rect">
            <a:avLst/>
          </a:prstGeom>
          <a:noFill/>
          <a:ln>
            <a:noFill/>
          </a:ln>
        </p:spPr>
        <p:txBody>
          <a:bodyPr spcFirstLastPara="1" wrap="square" lIns="91425" tIns="45700" rIns="91425" bIns="45700" anchor="t" anchorCtr="0">
            <a:noAutofit/>
          </a:bodyPr>
          <a:lstStyle/>
          <a:p>
            <a:pPr algn="just">
              <a:buNone/>
            </a:pPr>
            <a:r>
              <a:rPr lang="ar-IQ" sz="2800" dirty="0" smtClean="0"/>
              <a:t>تلت ذلك فترة من الفوضى والاضطراب السياسي والعسكري, ارتكب خلالها الأتراك أبشع أنواع الفضائح حتى انحطت هيبة الخلافة, مما أدى ذلك إلى انفصال الولايات والأجزاء عن سلطة الخلافة العباسية, وتأسست بعض الدويلات التي كانت تعترف بالخليفة العباسي اسمياً من خلال ذكر اسم الخليفة  على المنابر.</a:t>
            </a:r>
          </a:p>
          <a:p>
            <a:pPr algn="just">
              <a:buNone/>
            </a:pPr>
            <a:r>
              <a:rPr lang="ar-IQ" sz="2800" dirty="0" smtClean="0"/>
              <a:t> واستمرت هذه الفوضى حتى تولي المعتمد على الله (256- 279هـ) الخلافة, وكان الأتراك قد ضعفوا بعض الشيء بسبب بعض الخصومات فيما بينهم, لذا كادت الخلافة تتخلص من شرورهم بعض الشيء, فمثلاً عندما أراد الخليفة المعتمد ترك سامراء والعودة إلى بغداد لم يستطع الأتراك الحيلولة دون ذلك لوجود الخلافات فيما بينهم.</a:t>
            </a:r>
            <a:endParaRPr lang="en-US" sz="2800" dirty="0" smtClean="0"/>
          </a:p>
          <a:p>
            <a:pPr algn="just">
              <a:buNone/>
            </a:pPr>
            <a:endParaRPr lang="en-US" sz="2400" dirty="0" smtClean="0"/>
          </a:p>
          <a:p>
            <a:pPr algn="just">
              <a:buNone/>
            </a:pPr>
            <a:endParaRPr lang="en-US" sz="2800" dirty="0" smtClean="0"/>
          </a:p>
          <a:p>
            <a:pPr marL="274320" marR="0" lvl="0" indent="-117475" algn="r" rtl="1">
              <a:spcBef>
                <a:spcPts val="0"/>
              </a:spcBef>
              <a:spcAft>
                <a:spcPts val="0"/>
              </a:spcAft>
              <a:buClr>
                <a:schemeClr val="accent3"/>
              </a:buClr>
              <a:buSzPts val="2470"/>
              <a:buFont typeface="Noto Sans Symbols"/>
              <a:buNone/>
            </a:pPr>
            <a:endParaRPr sz="2600" dirty="0">
              <a:solidFill>
                <a:schemeClr val="dk1"/>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19200"/>
          </a:xfrm>
        </p:spPr>
        <p:txBody>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en-US" sz="3600" dirty="0" smtClean="0"/>
              <a:t/>
            </a:r>
            <a:br>
              <a:rPr lang="en-US"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en-US" sz="3600" dirty="0" smtClean="0"/>
              <a:t/>
            </a:r>
            <a:br>
              <a:rPr lang="en-US" sz="3600" dirty="0" smtClean="0"/>
            </a:br>
            <a:r>
              <a:rPr lang="en-US" sz="3600" dirty="0" smtClean="0"/>
              <a:t/>
            </a:r>
            <a:br>
              <a:rPr lang="en-US" sz="3600" dirty="0" smtClean="0"/>
            </a:br>
            <a:r>
              <a:rPr lang="ar-IQ" sz="3600" b="1" dirty="0" smtClean="0"/>
              <a:t> </a:t>
            </a:r>
            <a:r>
              <a:rPr lang="en-US" sz="3200" dirty="0" smtClean="0"/>
              <a:t/>
            </a:r>
            <a:br>
              <a:rPr lang="en-US" sz="3200" dirty="0" smtClean="0"/>
            </a:br>
            <a:r>
              <a:rPr lang="ar-IQ" sz="3200" b="1" dirty="0" smtClean="0"/>
              <a:t> انتعاش الخلافة على يد الموفق طلحة</a:t>
            </a:r>
            <a:endParaRPr lang="ar-IQ" sz="3200" dirty="0"/>
          </a:p>
        </p:txBody>
      </p:sp>
      <p:sp>
        <p:nvSpPr>
          <p:cNvPr id="3" name="عنصر نائب للنص 2"/>
          <p:cNvSpPr>
            <a:spLocks noGrp="1"/>
          </p:cNvSpPr>
          <p:nvPr>
            <p:ph type="body" idx="1"/>
          </p:nvPr>
        </p:nvSpPr>
        <p:spPr>
          <a:xfrm>
            <a:off x="0" y="1233715"/>
            <a:ext cx="9144000" cy="5624286"/>
          </a:xfrm>
        </p:spPr>
        <p:txBody>
          <a:bodyPr/>
          <a:lstStyle/>
          <a:p>
            <a:pPr algn="just">
              <a:buNone/>
            </a:pPr>
            <a:r>
              <a:rPr lang="ar-IQ" sz="2800" dirty="0" smtClean="0"/>
              <a:t>أشرك الخليفة المعتمد أخاه الموفق طلحة بالحكم فولاه العهد وأمور الجيش والجزيرة العربية والعراق وبلاد فارس, وكان الموفق قائداً بارعاً وسياسياً قديراً على المسرح السياسي إذ استدعاه المعتمد ليتسلم زمام القيادة العسكرية لمجابهة حركة الزنوج, وهي حركة قام </a:t>
            </a:r>
            <a:r>
              <a:rPr lang="ar-IQ" sz="2800" dirty="0" err="1" smtClean="0"/>
              <a:t>بها</a:t>
            </a:r>
            <a:r>
              <a:rPr lang="ar-IQ" sz="2800" dirty="0" smtClean="0"/>
              <a:t> العبيد السود الذين كانوا يُستخدمون في الزراعة في جنوب العراق, وكان يقودهم في ثورتهم هذه رجل ادعى العروبة والنسب العلوي, وقد عاث الزنوج فساداً فابتدأت سنة 255هـ, فجهز الموفق حملات عديدة قاد بعضها بنفسه فتمكن من دحرهم نهائياً وقتل زعيمهم والقضاء على ثورتهم سنة 270هـ.</a:t>
            </a:r>
            <a:endParaRPr lang="en-US" sz="2800" dirty="0" smtClean="0"/>
          </a:p>
          <a:p>
            <a:pPr algn="just">
              <a:buNone/>
            </a:pPr>
            <a:r>
              <a:rPr lang="ar-IQ" sz="2800" dirty="0" smtClean="0"/>
              <a:t>وعلى أثر ذلك ازدادت شهرة ومكانه الموفق طلحة, لاسيما بعد توليه للكثير من السلطات والصلاحيات العسكرية والإدارية, فكانت كلمته هي العليا على الأتراك وقوادهم, فكان ذلك مما حسن الأحوال العامة بعض الشيء, فعادت القيادة مرة أخرى للعباسيين, كما أنتقل مركز الخلافة من سامراء إلى بغداد, </a:t>
            </a:r>
            <a:endParaRPr lang="en-US" sz="2800" dirty="0" smtClean="0"/>
          </a:p>
          <a:p>
            <a:pPr>
              <a:buNone/>
            </a:pPr>
            <a:r>
              <a:rPr lang="ar-IQ" sz="2800" dirty="0" smtClean="0"/>
              <a:t>.</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88571"/>
          </a:xfrm>
        </p:spPr>
        <p:txBody>
          <a:bodyPr/>
          <a:lstStyle/>
          <a:p>
            <a:pPr algn="ctr"/>
            <a:r>
              <a:rPr lang="ar-IQ" sz="3600" b="1" dirty="0" smtClean="0"/>
              <a:t>انتعاش الخلافة على يد الموفق طلحة</a:t>
            </a:r>
            <a:endParaRPr lang="en-US" sz="3600" dirty="0"/>
          </a:p>
        </p:txBody>
      </p:sp>
      <p:sp>
        <p:nvSpPr>
          <p:cNvPr id="3" name="عنصر نائب للنص 2"/>
          <p:cNvSpPr>
            <a:spLocks noGrp="1"/>
          </p:cNvSpPr>
          <p:nvPr>
            <p:ph type="body" idx="1"/>
          </p:nvPr>
        </p:nvSpPr>
        <p:spPr>
          <a:xfrm>
            <a:off x="0" y="1103084"/>
            <a:ext cx="9144000" cy="5754915"/>
          </a:xfrm>
        </p:spPr>
        <p:txBody>
          <a:bodyPr/>
          <a:lstStyle/>
          <a:p>
            <a:pPr algn="just">
              <a:buNone/>
            </a:pPr>
            <a:r>
              <a:rPr lang="ar-IQ" sz="2800" dirty="0" smtClean="0"/>
              <a:t>واستطاع الموفق أيضاً أن يبعد المؤسسة العسكرية عن السياسة ويوجهها إلى عملها الحقيقي, وأصبح للموفق في أواخر أيامه من نفوذ بحيث كان اسمه يذكر إلى جانب اسم الخليفة في الخطبة, ولكن الموفق توفي سنة 278هـ. </a:t>
            </a:r>
          </a:p>
          <a:p>
            <a:pPr algn="just">
              <a:buNone/>
            </a:pPr>
            <a:r>
              <a:rPr lang="ar-IQ" dirty="0" smtClean="0"/>
              <a:t>تولى الخلافة بعد المعتمد الخليفة </a:t>
            </a:r>
            <a:r>
              <a:rPr lang="ar-IQ" dirty="0" err="1" smtClean="0"/>
              <a:t>المعتضد</a:t>
            </a:r>
            <a:r>
              <a:rPr lang="ar-IQ" dirty="0" smtClean="0"/>
              <a:t> بالله (279 – 289هـ) وهو ابن الموفق طلحة, وقد حاول </a:t>
            </a:r>
            <a:r>
              <a:rPr lang="ar-IQ" dirty="0" err="1" smtClean="0"/>
              <a:t>المعتضد</a:t>
            </a:r>
            <a:r>
              <a:rPr lang="ar-IQ" dirty="0" smtClean="0"/>
              <a:t> تقوية كيان الدولة العباسية فأخمد بعض الثورات المعارضة وحركات الخوارج, وأهتم بالبناء والعمران, وأبعد الجيش عن التدخل بأمور الدولة.</a:t>
            </a:r>
            <a:endParaRPr lang="en-US" dirty="0" smtClean="0"/>
          </a:p>
          <a:p>
            <a:pPr algn="just">
              <a:buNone/>
            </a:pPr>
            <a:r>
              <a:rPr lang="ar-IQ" dirty="0" smtClean="0"/>
              <a:t>وعاد الأتراك في زمن المقتدر بالله (295 – 320هـ) يتحكمون من جديد في أمور الدولة, فضعف مركز الخليفة وازداد نفوذ القادة الأتراك فتدخلوا في تعيين الوزراء وعزلهم, بل حاولوا عزل الخليفة المقتدر نفسه, إلى أن تمكنوا من قتله سنة 320هـ.</a:t>
            </a:r>
            <a:endParaRPr lang="en-US" dirty="0" smtClean="0"/>
          </a:p>
          <a:p>
            <a:pPr algn="just">
              <a:buNone/>
            </a:pPr>
            <a:r>
              <a:rPr lang="ar-IQ" dirty="0" smtClean="0"/>
              <a:t>تولى الخلافة من بعد المقتدر خلفاء ضعفاء وقلَّ نفوذهم ولم يكن لهم من السلطة شيء, حتى مجيء </a:t>
            </a:r>
            <a:r>
              <a:rPr lang="ar-IQ" dirty="0" err="1" smtClean="0"/>
              <a:t>البويهيين</a:t>
            </a:r>
            <a:r>
              <a:rPr lang="ar-IQ" dirty="0" smtClean="0"/>
              <a:t> وسيطرتهم على بغداد سنة 334هـ.</a:t>
            </a:r>
            <a:endParaRPr lang="en-US" dirty="0" smtClean="0"/>
          </a:p>
          <a:p>
            <a:pPr algn="just">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0" y="1"/>
            <a:ext cx="9144000" cy="1195754"/>
          </a:xfrm>
          <a:prstGeom prst="rect">
            <a:avLst/>
          </a:prstGeom>
          <a:noFill/>
          <a:ln>
            <a:noFill/>
          </a:ln>
        </p:spPr>
        <p:txBody>
          <a:bodyPr spcFirstLastPara="1" wrap="square" lIns="0" tIns="45700" rIns="0" bIns="0" anchor="b" anchorCtr="0">
            <a:noAutofit/>
          </a:bodyPr>
          <a:lstStyle/>
          <a:p>
            <a:pPr algn="ctr"/>
            <a:r>
              <a:rPr lang="ar-IQ" sz="3200" b="1" dirty="0" smtClean="0"/>
              <a:t>الحمدانيون في الموصل:</a:t>
            </a:r>
            <a:endParaRPr lang="en-US" sz="3200" dirty="0"/>
          </a:p>
        </p:txBody>
      </p:sp>
      <p:sp>
        <p:nvSpPr>
          <p:cNvPr id="310" name="Google Shape;310;p40"/>
          <p:cNvSpPr txBox="1">
            <a:spLocks noGrp="1"/>
          </p:cNvSpPr>
          <p:nvPr>
            <p:ph type="body" idx="1"/>
          </p:nvPr>
        </p:nvSpPr>
        <p:spPr>
          <a:xfrm>
            <a:off x="0" y="1223889"/>
            <a:ext cx="9144000" cy="5634111"/>
          </a:xfrm>
          <a:prstGeom prst="rect">
            <a:avLst/>
          </a:prstGeom>
          <a:noFill/>
          <a:ln>
            <a:noFill/>
          </a:ln>
        </p:spPr>
        <p:txBody>
          <a:bodyPr spcFirstLastPara="1" wrap="square" lIns="91425" tIns="45700" rIns="91425" bIns="45700" anchor="t" anchorCtr="0">
            <a:noAutofit/>
          </a:bodyPr>
          <a:lstStyle/>
          <a:p>
            <a:pPr algn="just">
              <a:buNone/>
            </a:pPr>
            <a:r>
              <a:rPr lang="ar-IQ" sz="2800" dirty="0" smtClean="0"/>
              <a:t>قيام الدولة الحمدانية في الموصل بحالة الضعف التي مرت </a:t>
            </a:r>
            <a:r>
              <a:rPr lang="ar-IQ" sz="2800" dirty="0" err="1" smtClean="0"/>
              <a:t>بها</a:t>
            </a:r>
            <a:r>
              <a:rPr lang="ar-IQ" sz="2800" dirty="0" smtClean="0"/>
              <a:t> الخلافة العباسية في القرن الربع الهجري, وقد أقام الحمدانيون دولتهم أول الأمر في الموصل سنة 293هـ, وأخذوا في مد نفوذهم إلى إقليم الجزيرة </a:t>
            </a:r>
            <a:r>
              <a:rPr lang="ar-IQ" sz="2800" dirty="0" err="1" smtClean="0"/>
              <a:t>الفراتية</a:t>
            </a:r>
            <a:r>
              <a:rPr lang="ar-IQ" sz="2800" dirty="0" smtClean="0"/>
              <a:t>, وحاولوا إعلان استقلالهم, غير أنهم لم يوفقوا إلى ذلك بسبب صراعهم المرير مع </a:t>
            </a:r>
            <a:r>
              <a:rPr lang="ar-IQ" sz="2800" dirty="0" err="1" smtClean="0"/>
              <a:t>البويهيين</a:t>
            </a:r>
            <a:r>
              <a:rPr lang="ar-IQ" sz="2800" dirty="0" smtClean="0"/>
              <a:t>, إلى أن فقد الحمدانيون سلطانهم في الموصل سنة369هـ, ولكن دولتهم ضلت مستمرة في حلب حتى أواخر القرن الرابع الهجري وبالتحديد سنة392هـ.</a:t>
            </a:r>
            <a:endParaRPr lang="en-US" sz="2800" dirty="0" smtClean="0"/>
          </a:p>
          <a:p>
            <a:pPr algn="just">
              <a:buNone/>
            </a:pPr>
            <a:r>
              <a:rPr lang="ar-IQ" sz="2800" dirty="0" smtClean="0"/>
              <a:t>ولعل أهمية الدولة الحمدانية لا يكمن في كونها مجرد دويلة مستقلة من تلك الدويلات العديدة التي ظهرت خلال فترة ضعف وتناقص هيبة الخلافة العباسية فقط, ولا مجرد كونها مركزاً مهماً من مراكز الإشعاع الثقافي في تلك الحقبة الزاهرة حضارياً من تاريخ الدولة العربية الإسلامية, بل لكونها إحدى الدويلات العربية القلائل بين الدويلات المستقلة التي قامت على حساب الخلافة العباسية,</a:t>
            </a:r>
            <a:endParaRPr lang="en-US" sz="2400" dirty="0" smtClean="0"/>
          </a:p>
          <a:p>
            <a:pPr algn="just">
              <a:buNone/>
            </a:pPr>
            <a:r>
              <a:rPr lang="ar-IQ" sz="2400" dirty="0" smtClean="0"/>
              <a:t> </a:t>
            </a: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normAutofit fontScale="90000"/>
          </a:bodyPr>
          <a:lstStyle/>
          <a:p>
            <a:pPr algn="ctr" eaLnBrk="1" fontAlgn="auto" hangingPunct="1">
              <a:spcAft>
                <a:spcPts val="0"/>
              </a:spcAft>
              <a:defRPr/>
            </a:pPr>
            <a:r>
              <a:rPr lang="en-US" dirty="0" smtClean="0"/>
              <a:t/>
            </a:r>
            <a:br>
              <a:rPr lang="en-US" dirty="0" smtClean="0"/>
            </a:br>
            <a:endParaRPr lang="ar-IQ" dirty="0"/>
          </a:p>
        </p:txBody>
      </p:sp>
      <p:sp>
        <p:nvSpPr>
          <p:cNvPr id="14339" name="عنصر نائب للمحتوى 2"/>
          <p:cNvSpPr>
            <a:spLocks noGrp="1"/>
          </p:cNvSpPr>
          <p:nvPr>
            <p:ph idx="1"/>
          </p:nvPr>
        </p:nvSpPr>
        <p:spPr>
          <a:xfrm>
            <a:off x="0" y="1175657"/>
            <a:ext cx="9144000" cy="5682343"/>
          </a:xfrm>
        </p:spPr>
        <p:txBody>
          <a:bodyPr/>
          <a:lstStyle/>
          <a:p>
            <a:pPr algn="just">
              <a:buNone/>
            </a:pPr>
            <a:r>
              <a:rPr lang="ar-IQ" sz="2800" dirty="0" smtClean="0"/>
              <a:t>ولأنها وقفت سداً منيعاً في وجه الغزو البيزنطي الذي كان يستهدف بيت القدس, وكان الحمدانيون عرباً في حياتهم الخاصة والعامة في وقت شهد سيادة العناصر الأجنبية من الفرس والترك والد يلم وغيرهم, وتضاؤل نفوذ العنصر العربي في الإدارة والسياسة والجيش, وكان الحمدانيون أمراء شعر وحرب وكرم وفروسية وثأر وبذلك مثلوا الخصال العربية خير تمثيل.</a:t>
            </a:r>
          </a:p>
          <a:p>
            <a:pPr algn="just">
              <a:buNone/>
            </a:pPr>
            <a:r>
              <a:rPr lang="ar-IQ" sz="2800" dirty="0" smtClean="0"/>
              <a:t>وقد بدأ نشاط الحمدانيين يظهر عندما كلف الخليفة العباسي </a:t>
            </a:r>
            <a:r>
              <a:rPr lang="ar-IQ" sz="2800" dirty="0" err="1" smtClean="0"/>
              <a:t>المعتضد</a:t>
            </a:r>
            <a:r>
              <a:rPr lang="ar-IQ" sz="2800" dirty="0" smtClean="0"/>
              <a:t> بالله (279-289هـ) الأمير الحمداني الحسين بن حمدان بالقضاء على حركات الخوارج والقرامطة وحركات المعارضة الأخرى, فقد كان الحسين هذا قائداً عسكرياً شجاعاً أكثر منهُ سياسياً محنكاً, ولم تكن فائدة الحمدانيين للخلافة تتجلى في تصديهم للحركات الداخلية وحدها بل لعبوا دوراً بارزاً في صد خطر الروم وهي مهمة قاموا </a:t>
            </a:r>
            <a:r>
              <a:rPr lang="ar-IQ" sz="2800" dirty="0" err="1" smtClean="0"/>
              <a:t>بها</a:t>
            </a:r>
            <a:r>
              <a:rPr lang="ar-IQ" sz="2800" dirty="0" smtClean="0"/>
              <a:t> على أحسن وجه, </a:t>
            </a:r>
            <a:endParaRPr lang="en-US" sz="2800" dirty="0" smtClean="0"/>
          </a:p>
          <a:p>
            <a:pPr algn="just">
              <a:buNone/>
            </a:pPr>
            <a:endParaRPr lang="en-US" sz="2800" dirty="0" smtClean="0"/>
          </a:p>
          <a:p>
            <a:pPr algn="just">
              <a:buNone/>
            </a:pPr>
            <a:endParaRPr lang="en-US" sz="2400" dirty="0"/>
          </a:p>
        </p:txBody>
      </p:sp>
      <p:sp>
        <p:nvSpPr>
          <p:cNvPr id="14340" name="Rectangle 4"/>
          <p:cNvSpPr>
            <a:spLocks noChangeArrowheads="1"/>
          </p:cNvSpPr>
          <p:nvPr/>
        </p:nvSpPr>
        <p:spPr bwMode="auto">
          <a:xfrm>
            <a:off x="0" y="72688"/>
            <a:ext cx="9144001" cy="1077218"/>
          </a:xfrm>
          <a:prstGeom prst="rect">
            <a:avLst/>
          </a:prstGeom>
          <a:noFill/>
          <a:ln w="9525">
            <a:noFill/>
            <a:miter lim="800000"/>
            <a:headEnd/>
            <a:tailEnd/>
          </a:ln>
        </p:spPr>
        <p:txBody>
          <a:bodyPr wrap="square" anchor="ctr">
            <a:spAutoFit/>
          </a:bodyPr>
          <a:lstStyle/>
          <a:p>
            <a:pPr algn="ctr" eaLnBrk="0" hangingPunct="0"/>
            <a:endParaRPr lang="ar-IQ" sz="3200" b="1" dirty="0" smtClean="0"/>
          </a:p>
          <a:p>
            <a:pPr algn="ctr" rtl="1"/>
            <a:r>
              <a:rPr lang="ar-IQ" sz="3200" b="1" dirty="0" smtClean="0"/>
              <a:t>الحمدانيون في الموصل</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6970"/>
          </a:xfrm>
        </p:spPr>
        <p:txBody>
          <a:bodyPr>
            <a:normAutofit fontScale="90000"/>
          </a:bodyPr>
          <a:lstStyle/>
          <a:p>
            <a:pPr algn="ctr">
              <a:defRPr/>
            </a:pPr>
            <a:r>
              <a:rPr lang="en-US" dirty="0" smtClean="0"/>
              <a:t/>
            </a:r>
            <a:br>
              <a:rPr lang="en-US" dirty="0" smtClean="0"/>
            </a:br>
            <a:r>
              <a:rPr lang="en-US" dirty="0" smtClean="0"/>
              <a:t/>
            </a:r>
            <a:br>
              <a:rPr lang="en-US" dirty="0" smtClean="0"/>
            </a:br>
            <a:r>
              <a:rPr lang="ar-IQ" dirty="0" smtClean="0"/>
              <a:t/>
            </a:r>
            <a:br>
              <a:rPr lang="ar-IQ" dirty="0" smtClean="0"/>
            </a:br>
            <a:r>
              <a:rPr lang="en-US" sz="3200" dirty="0" smtClean="0"/>
              <a:t/>
            </a:r>
            <a:br>
              <a:rPr lang="en-US" sz="3200" dirty="0" smtClean="0"/>
            </a:br>
            <a:r>
              <a:rPr lang="ar-IQ" sz="3200" dirty="0" smtClean="0"/>
              <a:t/>
            </a:r>
            <a:br>
              <a:rPr lang="ar-IQ" sz="3200" dirty="0" smtClean="0"/>
            </a:br>
            <a:r>
              <a:rPr lang="en-US" sz="3200" dirty="0" smtClean="0"/>
              <a:t/>
            </a:r>
            <a:br>
              <a:rPr lang="en-US" sz="3200" dirty="0" smtClean="0"/>
            </a:br>
            <a:r>
              <a:rPr lang="ar-IQ" sz="3600" b="1" dirty="0" smtClean="0"/>
              <a:t> </a:t>
            </a:r>
            <a:r>
              <a:rPr lang="en-US" sz="3200" dirty="0" smtClean="0"/>
              <a:t/>
            </a:r>
            <a:br>
              <a:rPr lang="en-US" sz="3200" dirty="0" smtClean="0"/>
            </a:br>
            <a:r>
              <a:rPr lang="en-US" sz="3600" dirty="0" smtClean="0"/>
              <a:t/>
            </a:r>
            <a:br>
              <a:rPr lang="en-US" sz="3600" dirty="0" smtClean="0"/>
            </a:br>
            <a:r>
              <a:rPr lang="ar-IQ" sz="3600" b="1" dirty="0" smtClean="0"/>
              <a:t> الحمدانيون في الموصل</a:t>
            </a:r>
            <a:endParaRPr lang="ar-IQ" sz="3600" dirty="0"/>
          </a:p>
        </p:txBody>
      </p:sp>
      <p:sp>
        <p:nvSpPr>
          <p:cNvPr id="14339" name="عنصر نائب للمحتوى 2"/>
          <p:cNvSpPr>
            <a:spLocks noGrp="1"/>
          </p:cNvSpPr>
          <p:nvPr>
            <p:ph idx="1"/>
          </p:nvPr>
        </p:nvSpPr>
        <p:spPr>
          <a:xfrm>
            <a:off x="0" y="1052513"/>
            <a:ext cx="9144000" cy="5805487"/>
          </a:xfrm>
        </p:spPr>
        <p:txBody>
          <a:bodyPr/>
          <a:lstStyle/>
          <a:p>
            <a:pPr algn="just">
              <a:buNone/>
            </a:pPr>
            <a:r>
              <a:rPr lang="ar-IQ" sz="3200" dirty="0" smtClean="0"/>
              <a:t>وبالرغم من هذه الجهود التي عُرف </a:t>
            </a:r>
            <a:r>
              <a:rPr lang="ar-IQ" sz="3200" dirty="0" err="1" smtClean="0"/>
              <a:t>بها</a:t>
            </a:r>
            <a:r>
              <a:rPr lang="ar-IQ" sz="3200" dirty="0" smtClean="0"/>
              <a:t> الحمدانيون فأن احد أمرائهم وهو الحسن بن عبد لله الحمداني رغب في منصب إمرة الأمراء في بغداد, وهو منصب ظهر سنة324هـ، وأستمر إلى سنة 334هـ أي سنة دخول </a:t>
            </a:r>
            <a:r>
              <a:rPr lang="ar-IQ" sz="3200" dirty="0" err="1" smtClean="0"/>
              <a:t>البويهيين</a:t>
            </a:r>
            <a:r>
              <a:rPr lang="ar-IQ" sz="3200" dirty="0" smtClean="0"/>
              <a:t> بغداد, وهو منصب يتمتع متقلدهُ بصلاحيات واسعة تفوق سلطة الوزير فهو يجمع رئاسة الجيش والخزينة المالية والدواوين ,</a:t>
            </a:r>
            <a:endParaRPr lang="en-US" sz="3200" dirty="0"/>
          </a:p>
        </p:txBody>
      </p:sp>
    </p:spTree>
  </p:cSld>
  <p:clrMapOvr>
    <a:masterClrMapping/>
  </p:clrMapOvr>
</p:sld>
</file>

<file path=ppt/theme/theme1.xml><?xml version="1.0" encoding="utf-8"?>
<a:theme xmlns:a="http://schemas.openxmlformats.org/drawingml/2006/main" name="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2347</TotalTime>
  <Words>1152</Words>
  <Application>Microsoft Office PowerPoint</Application>
  <PresentationFormat>عرض على الشاشة (3:4)‏</PresentationFormat>
  <Paragraphs>45</Paragraphs>
  <Slides>11</Slides>
  <Notes>5</Notes>
  <HiddenSlides>0</HiddenSlides>
  <MMClips>0</MMClips>
  <ScaleCrop>false</ScaleCrop>
  <HeadingPairs>
    <vt:vector size="4" baseType="variant">
      <vt:variant>
        <vt:lpstr>سمة</vt:lpstr>
      </vt:variant>
      <vt:variant>
        <vt:i4>13</vt:i4>
      </vt:variant>
      <vt:variant>
        <vt:lpstr>عناوين الشرائح</vt:lpstr>
      </vt:variant>
      <vt:variant>
        <vt:i4>11</vt:i4>
      </vt:variant>
    </vt:vector>
  </HeadingPairs>
  <TitlesOfParts>
    <vt:vector size="24" baseType="lpstr">
      <vt:lpstr>2_تدفق</vt:lpstr>
      <vt:lpstr>3_تدفق</vt:lpstr>
      <vt:lpstr>Default Design</vt:lpstr>
      <vt:lpstr>1_تدفق</vt:lpstr>
      <vt:lpstr>4_تدفق</vt:lpstr>
      <vt:lpstr>5_تدفق</vt:lpstr>
      <vt:lpstr>6_تدفق</vt:lpstr>
      <vt:lpstr>7_تدفق</vt:lpstr>
      <vt:lpstr>8_تدفق</vt:lpstr>
      <vt:lpstr>9_تدفق</vt:lpstr>
      <vt:lpstr>10_تدفق</vt:lpstr>
      <vt:lpstr>11_تدفق</vt:lpstr>
      <vt:lpstr>12_تدفق</vt:lpstr>
      <vt:lpstr>الشريحة 1</vt:lpstr>
      <vt:lpstr>         ثانياً : العصر العباسي الثاني/ عصر تسلط الأتراك (218- 334هـ)</vt:lpstr>
      <vt:lpstr>        ثانياً : العصر العباسي الثاني/ عصر تسلط الأتراك (218- 334هـ)</vt:lpstr>
      <vt:lpstr>        ثانياً : العصر العباسي الثاني/ عصر تسلط الأتراك (218- 334هـ)</vt:lpstr>
      <vt:lpstr>               انتعاش الخلافة على يد الموفق طلحة</vt:lpstr>
      <vt:lpstr>انتعاش الخلافة على يد الموفق طلحة</vt:lpstr>
      <vt:lpstr>الحمدانيون في الموصل:</vt:lpstr>
      <vt:lpstr> </vt:lpstr>
      <vt:lpstr>          الحمدانيون في الموصل</vt:lpstr>
      <vt:lpstr>  الحمدانيون في الموصل</vt:lpstr>
      <vt:lpstr>نهاية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Maher</cp:lastModifiedBy>
  <cp:revision>218</cp:revision>
  <dcterms:modified xsi:type="dcterms:W3CDTF">2022-11-30T06:56:58Z</dcterms:modified>
</cp:coreProperties>
</file>